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63" r:id="rId2"/>
    <p:sldId id="266" r:id="rId3"/>
    <p:sldId id="279" r:id="rId4"/>
    <p:sldId id="272" r:id="rId5"/>
    <p:sldId id="273" r:id="rId6"/>
    <p:sldId id="280" r:id="rId7"/>
    <p:sldId id="281" r:id="rId8"/>
    <p:sldId id="282" r:id="rId9"/>
    <p:sldId id="283" r:id="rId10"/>
    <p:sldId id="276" r:id="rId11"/>
    <p:sldId id="284" r:id="rId12"/>
    <p:sldId id="285" r:id="rId13"/>
    <p:sldId id="264" r:id="rId14"/>
    <p:sldId id="260" r:id="rId15"/>
    <p:sldId id="262" r:id="rId16"/>
    <p:sldId id="261" r:id="rId17"/>
    <p:sldId id="268" r:id="rId18"/>
    <p:sldId id="269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84286" autoAdjust="0"/>
  </p:normalViewPr>
  <p:slideViewPr>
    <p:cSldViewPr>
      <p:cViewPr>
        <p:scale>
          <a:sx n="100" d="100"/>
          <a:sy n="100" d="100"/>
        </p:scale>
        <p:origin x="-1056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674BE-FC66-434A-BC3D-D1E3EA7F2BE0}" type="doc">
      <dgm:prSet loTypeId="urn:microsoft.com/office/officeart/2005/8/layout/hProcess3" loCatId="process" qsTypeId="urn:microsoft.com/office/officeart/2005/8/quickstyle/simple5" qsCatId="simple" csTypeId="urn:microsoft.com/office/officeart/2005/8/colors/accent1_2#1" csCatId="accent1" phldr="1"/>
      <dgm:spPr/>
    </dgm:pt>
    <dgm:pt modelId="{507A5D03-9ED9-48FF-9D6E-A4DF5E582242}" type="pres">
      <dgm:prSet presAssocID="{205674BE-FC66-434A-BC3D-D1E3EA7F2BE0}" presName="Name0" presStyleCnt="0">
        <dgm:presLayoutVars>
          <dgm:dir/>
          <dgm:animLvl val="lvl"/>
          <dgm:resizeHandles val="exact"/>
        </dgm:presLayoutVars>
      </dgm:prSet>
      <dgm:spPr/>
    </dgm:pt>
    <dgm:pt modelId="{C9BF0B9B-9F0D-404E-B969-B0BBE2DBD64C}" type="pres">
      <dgm:prSet presAssocID="{205674BE-FC66-434A-BC3D-D1E3EA7F2BE0}" presName="dummy" presStyleCnt="0"/>
      <dgm:spPr/>
    </dgm:pt>
    <dgm:pt modelId="{50F94762-5CC2-4DA8-A86C-0AB625115227}" type="pres">
      <dgm:prSet presAssocID="{205674BE-FC66-434A-BC3D-D1E3EA7F2BE0}" presName="linH" presStyleCnt="0"/>
      <dgm:spPr/>
    </dgm:pt>
    <dgm:pt modelId="{D104C38D-0761-4A3A-962A-5FFB2B7B01A2}" type="pres">
      <dgm:prSet presAssocID="{205674BE-FC66-434A-BC3D-D1E3EA7F2BE0}" presName="padding1" presStyleCnt="0"/>
      <dgm:spPr/>
    </dgm:pt>
    <dgm:pt modelId="{A01ABDE0-1C4B-4A6F-BF8F-B750B68249E4}" type="pres">
      <dgm:prSet presAssocID="{205674BE-FC66-434A-BC3D-D1E3EA7F2BE0}" presName="padding2" presStyleCnt="0"/>
      <dgm:spPr/>
    </dgm:pt>
    <dgm:pt modelId="{589ADDF0-6CC2-4C05-AA00-09CC925E0013}" type="pres">
      <dgm:prSet presAssocID="{205674BE-FC66-434A-BC3D-D1E3EA7F2BE0}" presName="negArrow" presStyleCnt="0"/>
      <dgm:spPr/>
    </dgm:pt>
    <dgm:pt modelId="{2EFFDAB4-0110-440B-997D-B78687359BF9}" type="pres">
      <dgm:prSet presAssocID="{205674BE-FC66-434A-BC3D-D1E3EA7F2BE0}" presName="backgroundArrow" presStyleLbl="node1" presStyleIdx="0" presStyleCnt="1" custAng="726216" custLinFactNeighborX="3874"/>
      <dgm:spPr/>
      <dgm:t>
        <a:bodyPr/>
        <a:lstStyle/>
        <a:p>
          <a:endParaRPr lang="en-US"/>
        </a:p>
      </dgm:t>
    </dgm:pt>
  </dgm:ptLst>
  <dgm:cxnLst>
    <dgm:cxn modelId="{7EF58F75-A722-4B8E-8CD1-B1BCD8467779}" type="presOf" srcId="{205674BE-FC66-434A-BC3D-D1E3EA7F2BE0}" destId="{507A5D03-9ED9-48FF-9D6E-A4DF5E582242}" srcOrd="0" destOrd="0" presId="urn:microsoft.com/office/officeart/2005/8/layout/hProcess3"/>
    <dgm:cxn modelId="{9AA44C8A-3D61-4390-9D15-26ACB5892E3E}" type="presParOf" srcId="{507A5D03-9ED9-48FF-9D6E-A4DF5E582242}" destId="{C9BF0B9B-9F0D-404E-B969-B0BBE2DBD64C}" srcOrd="0" destOrd="0" presId="urn:microsoft.com/office/officeart/2005/8/layout/hProcess3"/>
    <dgm:cxn modelId="{0F66D77E-42F7-49FE-8B71-BACC21C6CAD7}" type="presParOf" srcId="{507A5D03-9ED9-48FF-9D6E-A4DF5E582242}" destId="{50F94762-5CC2-4DA8-A86C-0AB625115227}" srcOrd="1" destOrd="0" presId="urn:microsoft.com/office/officeart/2005/8/layout/hProcess3"/>
    <dgm:cxn modelId="{E32D24B6-FA36-482B-AD79-AE4AA55F742C}" type="presParOf" srcId="{50F94762-5CC2-4DA8-A86C-0AB625115227}" destId="{D104C38D-0761-4A3A-962A-5FFB2B7B01A2}" srcOrd="0" destOrd="0" presId="urn:microsoft.com/office/officeart/2005/8/layout/hProcess3"/>
    <dgm:cxn modelId="{A54443A9-E4B7-4ECE-A501-C758F253762F}" type="presParOf" srcId="{50F94762-5CC2-4DA8-A86C-0AB625115227}" destId="{A01ABDE0-1C4B-4A6F-BF8F-B750B68249E4}" srcOrd="1" destOrd="0" presId="urn:microsoft.com/office/officeart/2005/8/layout/hProcess3"/>
    <dgm:cxn modelId="{532DFDC9-5870-4AFB-B617-2ECA36E53EEB}" type="presParOf" srcId="{50F94762-5CC2-4DA8-A86C-0AB625115227}" destId="{589ADDF0-6CC2-4C05-AA00-09CC925E0013}" srcOrd="2" destOrd="0" presId="urn:microsoft.com/office/officeart/2005/8/layout/hProcess3"/>
    <dgm:cxn modelId="{F2D47E30-C83E-4C68-AFA3-49B762957F4F}" type="presParOf" srcId="{50F94762-5CC2-4DA8-A86C-0AB625115227}" destId="{2EFFDAB4-0110-440B-997D-B78687359BF9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674BE-FC66-434A-BC3D-D1E3EA7F2BE0}" type="doc">
      <dgm:prSet loTypeId="urn:microsoft.com/office/officeart/2005/8/layout/hProcess3" loCatId="process" qsTypeId="urn:microsoft.com/office/officeart/2005/8/quickstyle/simple5" qsCatId="simple" csTypeId="urn:microsoft.com/office/officeart/2005/8/colors/accent1_2#2" csCatId="accent1" phldr="1"/>
      <dgm:spPr/>
    </dgm:pt>
    <dgm:pt modelId="{507A5D03-9ED9-48FF-9D6E-A4DF5E582242}" type="pres">
      <dgm:prSet presAssocID="{205674BE-FC66-434A-BC3D-D1E3EA7F2BE0}" presName="Name0" presStyleCnt="0">
        <dgm:presLayoutVars>
          <dgm:dir/>
          <dgm:animLvl val="lvl"/>
          <dgm:resizeHandles val="exact"/>
        </dgm:presLayoutVars>
      </dgm:prSet>
      <dgm:spPr/>
    </dgm:pt>
    <dgm:pt modelId="{C9BF0B9B-9F0D-404E-B969-B0BBE2DBD64C}" type="pres">
      <dgm:prSet presAssocID="{205674BE-FC66-434A-BC3D-D1E3EA7F2BE0}" presName="dummy" presStyleCnt="0"/>
      <dgm:spPr/>
    </dgm:pt>
    <dgm:pt modelId="{50F94762-5CC2-4DA8-A86C-0AB625115227}" type="pres">
      <dgm:prSet presAssocID="{205674BE-FC66-434A-BC3D-D1E3EA7F2BE0}" presName="linH" presStyleCnt="0"/>
      <dgm:spPr/>
    </dgm:pt>
    <dgm:pt modelId="{D104C38D-0761-4A3A-962A-5FFB2B7B01A2}" type="pres">
      <dgm:prSet presAssocID="{205674BE-FC66-434A-BC3D-D1E3EA7F2BE0}" presName="padding1" presStyleCnt="0"/>
      <dgm:spPr/>
    </dgm:pt>
    <dgm:pt modelId="{A01ABDE0-1C4B-4A6F-BF8F-B750B68249E4}" type="pres">
      <dgm:prSet presAssocID="{205674BE-FC66-434A-BC3D-D1E3EA7F2BE0}" presName="padding2" presStyleCnt="0"/>
      <dgm:spPr/>
    </dgm:pt>
    <dgm:pt modelId="{589ADDF0-6CC2-4C05-AA00-09CC925E0013}" type="pres">
      <dgm:prSet presAssocID="{205674BE-FC66-434A-BC3D-D1E3EA7F2BE0}" presName="negArrow" presStyleCnt="0"/>
      <dgm:spPr/>
    </dgm:pt>
    <dgm:pt modelId="{2EFFDAB4-0110-440B-997D-B78687359BF9}" type="pres">
      <dgm:prSet presAssocID="{205674BE-FC66-434A-BC3D-D1E3EA7F2BE0}" presName="backgroundArrow" presStyleLbl="node1" presStyleIdx="0" presStyleCnt="1" custAng="20926812" custScaleY="105833" custLinFactNeighborX="-562" custLinFactNeighborY="-39184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03D1B20E-8894-4A28-988C-0F8AB35628B9}" type="presOf" srcId="{205674BE-FC66-434A-BC3D-D1E3EA7F2BE0}" destId="{507A5D03-9ED9-48FF-9D6E-A4DF5E582242}" srcOrd="0" destOrd="0" presId="urn:microsoft.com/office/officeart/2005/8/layout/hProcess3"/>
    <dgm:cxn modelId="{46D8546D-5F76-4B09-AFC2-3FF712A66E89}" type="presParOf" srcId="{507A5D03-9ED9-48FF-9D6E-A4DF5E582242}" destId="{C9BF0B9B-9F0D-404E-B969-B0BBE2DBD64C}" srcOrd="0" destOrd="0" presId="urn:microsoft.com/office/officeart/2005/8/layout/hProcess3"/>
    <dgm:cxn modelId="{FA62F159-30AA-4660-BB36-4BF259FC785E}" type="presParOf" srcId="{507A5D03-9ED9-48FF-9D6E-A4DF5E582242}" destId="{50F94762-5CC2-4DA8-A86C-0AB625115227}" srcOrd="1" destOrd="0" presId="urn:microsoft.com/office/officeart/2005/8/layout/hProcess3"/>
    <dgm:cxn modelId="{F122DD1A-7895-421D-A1EC-FBF4DBA15F55}" type="presParOf" srcId="{50F94762-5CC2-4DA8-A86C-0AB625115227}" destId="{D104C38D-0761-4A3A-962A-5FFB2B7B01A2}" srcOrd="0" destOrd="0" presId="urn:microsoft.com/office/officeart/2005/8/layout/hProcess3"/>
    <dgm:cxn modelId="{D8A22FB1-5182-4C04-9B6C-D191A7E6FC2F}" type="presParOf" srcId="{50F94762-5CC2-4DA8-A86C-0AB625115227}" destId="{A01ABDE0-1C4B-4A6F-BF8F-B750B68249E4}" srcOrd="1" destOrd="0" presId="urn:microsoft.com/office/officeart/2005/8/layout/hProcess3"/>
    <dgm:cxn modelId="{4D92CF2E-401C-4308-BCC4-DA3F76C85974}" type="presParOf" srcId="{50F94762-5CC2-4DA8-A86C-0AB625115227}" destId="{589ADDF0-6CC2-4C05-AA00-09CC925E0013}" srcOrd="2" destOrd="0" presId="urn:microsoft.com/office/officeart/2005/8/layout/hProcess3"/>
    <dgm:cxn modelId="{7E163899-6F7A-42CC-9086-00452F6B20DC}" type="presParOf" srcId="{50F94762-5CC2-4DA8-A86C-0AB625115227}" destId="{2EFFDAB4-0110-440B-997D-B78687359BF9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fld id="{E407C7A8-4233-4B56-BE9C-359DD5A91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49CB8FEF-27EB-4EF5-AA67-B4B96EC32848}" type="slidenum">
              <a:rPr lang="en-US" sz="1300"/>
              <a:pPr algn="r" defTabSz="957263"/>
              <a:t>2</a:t>
            </a:fld>
            <a:endParaRPr lang="en-US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4BE5650A-E059-4D0A-90C3-A4D3BFC8799A}" type="slidenum">
              <a:rPr lang="en-US" sz="1300"/>
              <a:pPr algn="r" defTabSz="957263"/>
              <a:t>11</a:t>
            </a:fld>
            <a:endParaRPr 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06B31F5B-0A20-4B1C-9CEC-80B88C47C975}" type="slidenum">
              <a:rPr lang="en-US" sz="1300"/>
              <a:pPr algn="r" defTabSz="957263"/>
              <a:t>12</a:t>
            </a:fld>
            <a:endParaRPr 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751FAA0A-6F29-4D2D-8097-827EA6A0E49C}" type="slidenum">
              <a:rPr lang="en-US" sz="1300"/>
              <a:pPr algn="r" defTabSz="957263"/>
              <a:t>13</a:t>
            </a:fld>
            <a:endParaRPr 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4C37367E-2FC1-48FE-B5CD-F135B108CD6E}" type="slidenum">
              <a:rPr lang="en-US" sz="1300"/>
              <a:pPr algn="r" defTabSz="957263"/>
              <a:t>17</a:t>
            </a:fld>
            <a:endParaRPr 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F8E66350-B23B-4041-900E-20020762CBCD}" type="slidenum">
              <a:rPr lang="en-US" sz="1300"/>
              <a:pPr algn="r" defTabSz="957263"/>
              <a:t>18</a:t>
            </a:fld>
            <a:endParaRPr 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F6627F73-3759-4C44-82B1-B13E885E3320}" type="slidenum">
              <a:rPr lang="en-US" sz="1300"/>
              <a:pPr algn="r" defTabSz="957263"/>
              <a:t>3</a:t>
            </a:fld>
            <a:endParaRPr 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1600" dirty="0" smtClean="0"/>
              <a:t>The Department proposes to extend the service life of Interstate 80 in Elko County from Milepost EL-7.5 to milepost El-9.33.  The Project is located approximately seven (7) miles east of Carlin, NV.</a:t>
            </a:r>
          </a:p>
          <a:p>
            <a:pPr eaLnBrk="1" hangingPunct="1">
              <a:buFontTx/>
              <a:buChar char="-"/>
            </a:pPr>
            <a:r>
              <a:rPr lang="en-US" sz="1600" dirty="0" smtClean="0"/>
              <a:t> This section of I-80 carries EB and WB traffic through a local canyon and over the Humboldt river.</a:t>
            </a:r>
          </a:p>
          <a:p>
            <a:pPr eaLnBrk="1" hangingPunct="1">
              <a:buFontTx/>
              <a:buChar char="-"/>
            </a:pPr>
            <a:r>
              <a:rPr lang="en-US" sz="1600" dirty="0" smtClean="0"/>
              <a:t> To address the existing deficiencies, the Project includes, but is not limited to, the following elements:</a:t>
            </a:r>
          </a:p>
          <a:p>
            <a:pPr lvl="1" eaLnBrk="1" hangingPunct="1">
              <a:buFontTx/>
              <a:buChar char="-"/>
            </a:pPr>
            <a:r>
              <a:rPr lang="en-US" sz="1600" dirty="0" smtClean="0"/>
              <a:t>Reconstructing the roadway pavement;</a:t>
            </a:r>
          </a:p>
          <a:p>
            <a:pPr lvl="1" eaLnBrk="1" hangingPunct="1">
              <a:buFontTx/>
              <a:buChar char="-"/>
            </a:pPr>
            <a:r>
              <a:rPr lang="en-US" sz="1600" dirty="0" smtClean="0"/>
              <a:t>Rehabilitating and seismically </a:t>
            </a:r>
            <a:r>
              <a:rPr lang="en-US" sz="1600" dirty="0" err="1" smtClean="0"/>
              <a:t>retrofittng</a:t>
            </a:r>
            <a:r>
              <a:rPr lang="en-US" sz="1600" dirty="0" smtClean="0"/>
              <a:t> the Carlin Canyon Bridges </a:t>
            </a:r>
          </a:p>
          <a:p>
            <a:pPr lvl="1" eaLnBrk="1" hangingPunct="1">
              <a:buFontTx/>
              <a:buChar char="-"/>
            </a:pPr>
            <a:r>
              <a:rPr lang="en-US" sz="1600" dirty="0" smtClean="0"/>
              <a:t>Repairing and upgrading the Carlin Tunnels, including improvements to the existing lighting in the Tunnels.</a:t>
            </a:r>
          </a:p>
          <a:p>
            <a:pPr eaLnBrk="1" hangingPunct="1">
              <a:buFontTx/>
              <a:buChar char="-"/>
            </a:pPr>
            <a:endParaRPr lang="en-US" sz="16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FF1D6802-161B-4EE3-98E3-D38FBC72AF36}" type="slidenum">
              <a:rPr lang="en-US" sz="1300"/>
              <a:pPr algn="r" defTabSz="957263"/>
              <a:t>4</a:t>
            </a:fld>
            <a:endParaRPr 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FE1494C7-A743-46CF-9854-F0B726469057}" type="slidenum">
              <a:rPr lang="en-US" sz="1300"/>
              <a:pPr algn="r" defTabSz="957263"/>
              <a:t>5</a:t>
            </a:fld>
            <a:endParaRPr 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B9CC0D3E-CC9A-491B-9C4A-6B09DCB0EA85}" type="slidenum">
              <a:rPr lang="en-US" sz="1300"/>
              <a:pPr algn="r" defTabSz="957263"/>
              <a:t>6</a:t>
            </a:fld>
            <a:endParaRPr 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767630FB-7C8F-4537-AD97-ADBAA9DCD6B1}" type="slidenum">
              <a:rPr lang="en-US" sz="1300"/>
              <a:pPr algn="r" defTabSz="957263"/>
              <a:t>7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880A7C94-E598-4E04-A5CF-22C2C216155E}" type="slidenum">
              <a:rPr lang="en-US" sz="1300"/>
              <a:pPr algn="r" defTabSz="957263"/>
              <a:t>8</a:t>
            </a:fld>
            <a:endParaRPr 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D8E1391C-8BD1-4A04-9202-0891AE402B12}" type="slidenum">
              <a:rPr lang="en-US" sz="1300"/>
              <a:pPr algn="r" defTabSz="957263"/>
              <a:t>9</a:t>
            </a:fld>
            <a:endParaRPr 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 Replacing all roadway slabs within the Tunnels;</a:t>
            </a:r>
          </a:p>
          <a:p>
            <a:r>
              <a:rPr lang="en-US" smtClean="0"/>
              <a:t> Removing and replacing at least six (6) inches of concrete around the accessible</a:t>
            </a:r>
          </a:p>
          <a:p>
            <a:r>
              <a:rPr lang="en-US" smtClean="0"/>
              <a:t>perimeter of all safety walks;</a:t>
            </a:r>
          </a:p>
          <a:p>
            <a:r>
              <a:rPr lang="en-US" smtClean="0"/>
              <a:t> Replacing damaged and missing wall tiles;</a:t>
            </a:r>
          </a:p>
          <a:p>
            <a:r>
              <a:rPr lang="en-US" smtClean="0"/>
              <a:t> Removing and replacing waterproofing membrane and joint sealer on removable</a:t>
            </a:r>
          </a:p>
          <a:p>
            <a:r>
              <a:rPr lang="en-US" smtClean="0"/>
              <a:t>reinforced concrete access covers behind both portal headwalls.</a:t>
            </a:r>
            <a:endParaRPr lang="en-US" sz="1600" smtClean="0"/>
          </a:p>
          <a:p>
            <a:r>
              <a:rPr lang="en-US" smtClean="0"/>
              <a:t> Locating and removing problematic light hangers;</a:t>
            </a:r>
          </a:p>
          <a:p>
            <a:r>
              <a:rPr lang="en-US" smtClean="0"/>
              <a:t> Removing and upgrading existing lighting system;</a:t>
            </a:r>
          </a:p>
          <a:p>
            <a:r>
              <a:rPr lang="en-US" smtClean="0"/>
              <a:t> Installing intelligent transportation systems (ITS) including photometric controls, central</a:t>
            </a:r>
          </a:p>
          <a:p>
            <a:r>
              <a:rPr lang="en-US" smtClean="0"/>
              <a:t>system integration, and incident detection and communications; and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algn="r" defTabSz="957263"/>
            <a:fld id="{DE8309BC-E66D-4BA3-9841-DF3D99C80152}" type="slidenum">
              <a:rPr lang="en-US" sz="1300"/>
              <a:pPr algn="r" defTabSz="957263"/>
              <a:t>10</a:t>
            </a:fld>
            <a:endParaRPr 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1846-DCEE-49C4-B0D3-04237F149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C4E6-1B9C-431E-90A3-73A64EF52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0EA5-02F1-463D-85B8-21827318E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67D5-6836-48C5-9DF3-320FCF1A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865B-28B9-44C8-ADBB-453895A4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AA3F-3C87-44FD-81AB-4DFB130A2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2DE4-B7BF-4C41-A448-F782FCF0D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5EFF-E8E7-442E-B720-97CE8C2DF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9C49-D063-4773-A158-2F9ADC92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25694-BA04-430F-9FD0-3AE8CBF7B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2791-F9C7-4CE0-9D62-749AA17CA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5F73-1CEB-4428-8959-7B836EBBF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3DA1-FDAC-4B4B-9984-DF37FE6AF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2912FD-95CB-4529-831F-EF3CF5AB3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mast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6132513"/>
            <a:ext cx="19415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5715000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I-80 Carlin Tunnels Project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NDOT District III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i="1" dirty="0" smtClean="0">
                <a:solidFill>
                  <a:srgbClr val="FFFF00"/>
                </a:solidFill>
              </a:rPr>
              <a:t>2012 I-80 Coalition Meeting </a:t>
            </a:r>
            <a:r>
              <a:rPr lang="en-US" sz="4000" i="1" dirty="0" smtClean="0">
                <a:solidFill>
                  <a:schemeClr val="bg1"/>
                </a:solidFill>
              </a:rPr>
              <a:t>September 25, 2012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838200"/>
            <a:ext cx="47244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7"/>
          <p:cNvSpPr txBox="1">
            <a:spLocks noChangeArrowheads="1"/>
          </p:cNvSpPr>
          <p:nvPr/>
        </p:nvSpPr>
        <p:spPr bwMode="auto">
          <a:xfrm>
            <a:off x="228600" y="481013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Project Risks</a:t>
            </a:r>
          </a:p>
        </p:txBody>
      </p:sp>
      <p:sp>
        <p:nvSpPr>
          <p:cNvPr id="13315" name="Text Box 25"/>
          <p:cNvSpPr txBox="1">
            <a:spLocks noChangeArrowheads="1"/>
          </p:cNvSpPr>
          <p:nvPr/>
        </p:nvSpPr>
        <p:spPr bwMode="auto">
          <a:xfrm>
            <a:off x="228600" y="3886200"/>
            <a:ext cx="8763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.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914400" y="160020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13317" name="Content Placeholder 4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400" i="1" smtClean="0">
                <a:solidFill>
                  <a:schemeClr val="bg1"/>
                </a:solidFill>
              </a:rPr>
              <a:t>Environmental impacts to rehabbing and retrofitting bridges over the Humboldt River and within surrounding areas;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Coordination and scheduling of multi-disciplinary work in confined areas;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Design alternatives of tunnel and roadway pavement sections and constructability ;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Constructability of the tunnel pavement section and hydraulic features;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Limited quality material sources;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Traffic control, including duration of tunnel closures</a:t>
            </a:r>
          </a:p>
          <a:p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7"/>
          <p:cNvSpPr txBox="1">
            <a:spLocks noChangeArrowheads="1"/>
          </p:cNvSpPr>
          <p:nvPr/>
        </p:nvSpPr>
        <p:spPr bwMode="auto">
          <a:xfrm>
            <a:off x="228600" y="481013"/>
            <a:ext cx="885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Project Goals</a:t>
            </a:r>
          </a:p>
        </p:txBody>
      </p:sp>
      <p:sp>
        <p:nvSpPr>
          <p:cNvPr id="14339" name="Text Box 25"/>
          <p:cNvSpPr txBox="1">
            <a:spLocks noChangeArrowheads="1"/>
          </p:cNvSpPr>
          <p:nvPr/>
        </p:nvSpPr>
        <p:spPr bwMode="auto">
          <a:xfrm>
            <a:off x="228600" y="3886200"/>
            <a:ext cx="8763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.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914400" y="160020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14341" name="Content Placeholder 4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2400" i="1" smtClean="0">
                <a:solidFill>
                  <a:schemeClr val="bg1"/>
                </a:solidFill>
              </a:rPr>
              <a:t>Successfully coordinate, design, and construct a complex, multi-disciplinary Project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Minimize impacts to traffic while considering sequencing, duration, and limits of roadway and tunnel detours, closures, and winter shut-downs.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Reconstruct the roadway, retrofit the Project bridges, and repair the Tunnels with the highest quality Project materials available considering the Project risks.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Complete the project with zero (0) environmental compliance incidents or issues, adhering to all permits, stakeholders, and Departmental environmental commitments and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7"/>
          <p:cNvSpPr txBox="1">
            <a:spLocks noChangeArrowheads="1"/>
          </p:cNvSpPr>
          <p:nvPr/>
        </p:nvSpPr>
        <p:spPr bwMode="auto">
          <a:xfrm>
            <a:off x="228600" y="481013"/>
            <a:ext cx="885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Project Goals (continued)</a:t>
            </a:r>
          </a:p>
        </p:txBody>
      </p:sp>
      <p:sp>
        <p:nvSpPr>
          <p:cNvPr id="15363" name="Text Box 25"/>
          <p:cNvSpPr txBox="1">
            <a:spLocks noChangeArrowheads="1"/>
          </p:cNvSpPr>
          <p:nvPr/>
        </p:nvSpPr>
        <p:spPr bwMode="auto">
          <a:xfrm>
            <a:off x="228600" y="3886200"/>
            <a:ext cx="8763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.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914400" y="160020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1536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sz="2400" i="1" smtClean="0">
                <a:solidFill>
                  <a:schemeClr val="bg1"/>
                </a:solidFill>
              </a:rPr>
              <a:t>Maximize the service life of Project improvements by applying innovations in construction materials, means, and methods.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Build a professional and collaborative Project Team.</a:t>
            </a:r>
          </a:p>
          <a:p>
            <a:r>
              <a:rPr lang="en-US" sz="2400" i="1" smtClean="0">
                <a:solidFill>
                  <a:schemeClr val="bg1"/>
                </a:solidFill>
              </a:rPr>
              <a:t>Strive to achieve zero (0) change orders on the Project resulting from the Project Team’s failure to identify and manage Project risks.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7"/>
          <p:cNvSpPr txBox="1">
            <a:spLocks noChangeArrowheads="1"/>
          </p:cNvSpPr>
          <p:nvPr/>
        </p:nvSpPr>
        <p:spPr bwMode="auto">
          <a:xfrm>
            <a:off x="152400" y="381000"/>
            <a:ext cx="893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</a:rPr>
              <a:t>CMAR Overview</a:t>
            </a:r>
          </a:p>
        </p:txBody>
      </p:sp>
      <p:sp>
        <p:nvSpPr>
          <p:cNvPr id="16387" name="Text Box 25"/>
          <p:cNvSpPr txBox="1">
            <a:spLocks noChangeArrowheads="1"/>
          </p:cNvSpPr>
          <p:nvPr/>
        </p:nvSpPr>
        <p:spPr bwMode="auto">
          <a:xfrm>
            <a:off x="228600" y="1633538"/>
            <a:ext cx="8763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NDOT’s use of the CMAR delivery method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Nevada Revised Statute (NRS)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CMAR Prequalification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NDOT’s CMAR Project Process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Andrew Char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7647"/>
          <a:stretch>
            <a:fillRect/>
          </a:stretch>
        </p:blipFill>
        <p:spPr bwMode="auto">
          <a:xfrm>
            <a:off x="152400" y="2236788"/>
            <a:ext cx="8458200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974850" y="441325"/>
            <a:ext cx="716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</a:rPr>
              <a:t>Project Delivery Methods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61975" y="1609725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chemeClr val="bg1"/>
                </a:solidFill>
              </a:rPr>
              <a:t>Design-Bid-Build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647950" y="161448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chemeClr val="bg1"/>
                </a:solidFill>
              </a:rPr>
              <a:t>Design-Build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451350" y="1614488"/>
            <a:ext cx="432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chemeClr val="bg1"/>
                </a:solidFill>
              </a:rPr>
              <a:t>Construction Manager at Risk (CMAR)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Grp="1" noChangeAspect="1"/>
          </p:cNvGraphicFramePr>
          <p:nvPr>
            <p:ph/>
          </p:nvPr>
        </p:nvGraphicFramePr>
        <p:xfrm>
          <a:off x="1219200" y="1219200"/>
          <a:ext cx="6172200" cy="542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7718298" imgH="6780657" progId="Visio.Drawing.6">
                  <p:embed/>
                </p:oleObj>
              </mc:Choice>
              <mc:Fallback>
                <p:oleObj name="Visio" r:id="rId3" imgW="7718298" imgH="6780657" progId="Visio.Drawing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172200" cy="542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Oval 15"/>
          <p:cNvSpPr>
            <a:spLocks noChangeArrowheads="1"/>
          </p:cNvSpPr>
          <p:nvPr/>
        </p:nvSpPr>
        <p:spPr bwMode="auto">
          <a:xfrm>
            <a:off x="6105525" y="1409700"/>
            <a:ext cx="1498600" cy="11414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16"/>
          <p:cNvSpPr txBox="1">
            <a:spLocks noChangeArrowheads="1"/>
          </p:cNvSpPr>
          <p:nvPr/>
        </p:nvSpPr>
        <p:spPr bwMode="auto">
          <a:xfrm>
            <a:off x="6086475" y="2514600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We are here!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1933575" y="43815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</a:rPr>
              <a:t>NDOT’s CMAR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576263" y="3800475"/>
            <a:ext cx="35814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662363" y="3838575"/>
            <a:ext cx="25908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786563" y="3914775"/>
            <a:ext cx="1524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1071563" y="1628775"/>
          <a:ext cx="6934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147762" y="5210175"/>
          <a:ext cx="7010401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Oval 12"/>
          <p:cNvSpPr/>
          <p:nvPr/>
        </p:nvSpPr>
        <p:spPr>
          <a:xfrm>
            <a:off x="7851108" y="2947638"/>
            <a:ext cx="1244284" cy="17491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GMP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12018" y="3636168"/>
            <a:ext cx="2438400" cy="404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Partnering</a:t>
            </a:r>
          </a:p>
        </p:txBody>
      </p:sp>
      <p:grpSp>
        <p:nvGrpSpPr>
          <p:cNvPr id="18443" name="Group 23"/>
          <p:cNvGrpSpPr>
            <a:grpSpLocks/>
          </p:cNvGrpSpPr>
          <p:nvPr/>
        </p:nvGrpSpPr>
        <p:grpSpPr bwMode="auto">
          <a:xfrm>
            <a:off x="7224713" y="2619375"/>
            <a:ext cx="647700" cy="422275"/>
            <a:chOff x="5462416" y="603000"/>
            <a:chExt cx="823674" cy="540000"/>
          </a:xfrm>
        </p:grpSpPr>
        <p:sp>
          <p:nvSpPr>
            <p:cNvPr id="25" name="Rectangle 24"/>
            <p:cNvSpPr/>
            <p:nvPr/>
          </p:nvSpPr>
          <p:spPr>
            <a:xfrm>
              <a:off x="5486642" y="603000"/>
              <a:ext cx="799448" cy="54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 rot="625827">
              <a:off x="5462416" y="603000"/>
              <a:ext cx="799448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52400" rIns="0" bIns="15240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chemeClr val="tx1"/>
                  </a:solidFill>
                </a:rPr>
                <a:t>ICE 3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 rot="728153">
            <a:off x="1300163" y="1449388"/>
            <a:ext cx="2259012" cy="527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52400" rIns="0" bIns="152400" spcCol="1270" anchor="ctr"/>
          <a:lstStyle/>
          <a:p>
            <a:pPr algn="ctr" defTabSz="666750"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/>
                </a:solidFill>
              </a:rPr>
              <a:t>ICE 1 </a:t>
            </a:r>
          </a:p>
        </p:txBody>
      </p:sp>
      <p:grpSp>
        <p:nvGrpSpPr>
          <p:cNvPr id="18445" name="Group 32"/>
          <p:cNvGrpSpPr>
            <a:grpSpLocks/>
          </p:cNvGrpSpPr>
          <p:nvPr/>
        </p:nvGrpSpPr>
        <p:grpSpPr bwMode="auto">
          <a:xfrm>
            <a:off x="3814763" y="5087938"/>
            <a:ext cx="2286000" cy="411162"/>
            <a:chOff x="228587" y="609599"/>
            <a:chExt cx="2286000" cy="411480"/>
          </a:xfrm>
        </p:grpSpPr>
        <p:sp>
          <p:nvSpPr>
            <p:cNvPr id="34" name="Rectangle 33"/>
            <p:cNvSpPr/>
            <p:nvPr/>
          </p:nvSpPr>
          <p:spPr>
            <a:xfrm>
              <a:off x="228587" y="609599"/>
              <a:ext cx="2200275" cy="4098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 rot="20929861">
              <a:off x="314312" y="611187"/>
              <a:ext cx="2200275" cy="40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21920" rIns="0" bIns="1219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chemeClr val="tx1"/>
                  </a:solidFill>
                </a:rPr>
                <a:t>OPCC 2</a:t>
              </a:r>
            </a:p>
          </p:txBody>
        </p:sp>
      </p:grpSp>
      <p:grpSp>
        <p:nvGrpSpPr>
          <p:cNvPr id="18446" name="Group 35"/>
          <p:cNvGrpSpPr>
            <a:grpSpLocks/>
          </p:cNvGrpSpPr>
          <p:nvPr/>
        </p:nvGrpSpPr>
        <p:grpSpPr bwMode="auto">
          <a:xfrm>
            <a:off x="6348413" y="4524375"/>
            <a:ext cx="2257425" cy="492125"/>
            <a:chOff x="247545" y="533399"/>
            <a:chExt cx="2257948" cy="492506"/>
          </a:xfrm>
        </p:grpSpPr>
        <p:sp>
          <p:nvSpPr>
            <p:cNvPr id="37" name="Rectangle 36"/>
            <p:cNvSpPr/>
            <p:nvPr/>
          </p:nvSpPr>
          <p:spPr>
            <a:xfrm>
              <a:off x="304708" y="533399"/>
              <a:ext cx="2200785" cy="4098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/>
            <p:cNvSpPr/>
            <p:nvPr/>
          </p:nvSpPr>
          <p:spPr>
            <a:xfrm rot="20982479">
              <a:off x="247545" y="616013"/>
              <a:ext cx="2200785" cy="40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21920" rIns="0" bIns="1219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chemeClr val="tx1"/>
                  </a:solidFill>
                </a:rPr>
                <a:t>OPCC 3</a:t>
              </a:r>
            </a:p>
          </p:txBody>
        </p:sp>
      </p:grpSp>
      <p:grpSp>
        <p:nvGrpSpPr>
          <p:cNvPr id="18447" name="Group 38"/>
          <p:cNvGrpSpPr>
            <a:grpSpLocks/>
          </p:cNvGrpSpPr>
          <p:nvPr/>
        </p:nvGrpSpPr>
        <p:grpSpPr bwMode="auto">
          <a:xfrm>
            <a:off x="3738563" y="2003425"/>
            <a:ext cx="2500312" cy="539750"/>
            <a:chOff x="2604516" y="374400"/>
            <a:chExt cx="2500904" cy="540000"/>
          </a:xfrm>
        </p:grpSpPr>
        <p:sp>
          <p:nvSpPr>
            <p:cNvPr id="40" name="Rectangle 39"/>
            <p:cNvSpPr/>
            <p:nvPr/>
          </p:nvSpPr>
          <p:spPr>
            <a:xfrm>
              <a:off x="2604516" y="374400"/>
              <a:ext cx="2500904" cy="54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 40"/>
            <p:cNvSpPr/>
            <p:nvPr/>
          </p:nvSpPr>
          <p:spPr>
            <a:xfrm rot="673505">
              <a:off x="2604516" y="374400"/>
              <a:ext cx="2500904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52400" rIns="0" bIns="15240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chemeClr val="tx1"/>
                  </a:solidFill>
                </a:rPr>
                <a:t>ICE 2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 rot="20929861">
            <a:off x="1290638" y="5591175"/>
            <a:ext cx="2200275" cy="411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121920" rIns="0" bIns="121920" spcCol="1270" anchor="ctr"/>
          <a:lstStyle/>
          <a:p>
            <a:pPr algn="ctr" defTabSz="533400"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/>
                </a:solidFill>
              </a:rPr>
              <a:t>OPCC 1</a:t>
            </a:r>
          </a:p>
        </p:txBody>
      </p:sp>
      <p:pic>
        <p:nvPicPr>
          <p:cNvPr id="18449" name="Diagram 9"/>
          <p:cNvPicPr>
            <a:picLocks noChangeArrowheads="1"/>
          </p:cNvPicPr>
          <p:nvPr/>
        </p:nvPicPr>
        <p:blipFill>
          <a:blip r:embed="rId12" cstate="print">
            <a:lum contrast="40000"/>
          </a:blip>
          <a:srcRect/>
          <a:stretch>
            <a:fillRect/>
          </a:stretch>
        </p:blipFill>
        <p:spPr bwMode="auto">
          <a:xfrm>
            <a:off x="455613" y="2981325"/>
            <a:ext cx="755967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Rectangle 28"/>
          <p:cNvSpPr>
            <a:spLocks noChangeArrowheads="1"/>
          </p:cNvSpPr>
          <p:nvPr/>
        </p:nvSpPr>
        <p:spPr bwMode="auto">
          <a:xfrm>
            <a:off x="1933575" y="43815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rgbClr val="FFFF00"/>
                </a:solidFill>
              </a:rPr>
              <a:t>CMAR Preconstruction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7"/>
          <p:cNvSpPr txBox="1">
            <a:spLocks noChangeArrowheads="1"/>
          </p:cNvSpPr>
          <p:nvPr/>
        </p:nvSpPr>
        <p:spPr bwMode="auto">
          <a:xfrm>
            <a:off x="1847850" y="4524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</a:rPr>
              <a:t>RFP Schedule 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52400" y="1527175"/>
            <a:ext cx="8839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Event 					Time		Date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RFP Release 				N/A 		August 28, 2012</a:t>
            </a:r>
          </a:p>
          <a:p>
            <a:r>
              <a:rPr lang="en-US" dirty="0">
                <a:solidFill>
                  <a:schemeClr val="bg1"/>
                </a:solidFill>
              </a:rPr>
              <a:t>Mandatory Pre-Proposal Meeting 		10:00 a.m. 	September 6, 2012</a:t>
            </a:r>
          </a:p>
          <a:p>
            <a:r>
              <a:rPr lang="en-US" dirty="0">
                <a:solidFill>
                  <a:schemeClr val="bg1"/>
                </a:solidFill>
              </a:rPr>
              <a:t>Proposer’s Written Questions Due 		3:00 p.m.  	September 17, 2012</a:t>
            </a:r>
          </a:p>
          <a:p>
            <a:r>
              <a:rPr lang="en-US" dirty="0">
                <a:solidFill>
                  <a:schemeClr val="bg1"/>
                </a:solidFill>
              </a:rPr>
              <a:t>Department’s Written Responses Due 	N/A 		September 20, 2012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Proposal Due Date 			3:00 p.m. 	September 27, 2012</a:t>
            </a:r>
          </a:p>
          <a:p>
            <a:r>
              <a:rPr lang="en-US" dirty="0">
                <a:solidFill>
                  <a:schemeClr val="bg1"/>
                </a:solidFill>
              </a:rPr>
              <a:t>Notification of Competitive Shortlist 		N/A 		October 15, 2012</a:t>
            </a:r>
          </a:p>
          <a:p>
            <a:r>
              <a:rPr lang="en-US" dirty="0">
                <a:solidFill>
                  <a:schemeClr val="bg1"/>
                </a:solidFill>
              </a:rPr>
              <a:t>Debriefing of Non-shortlisted Proposers 	TBD 		October 18, 2012</a:t>
            </a:r>
          </a:p>
          <a:p>
            <a:r>
              <a:rPr lang="en-US" dirty="0">
                <a:solidFill>
                  <a:schemeClr val="bg1"/>
                </a:solidFill>
              </a:rPr>
              <a:t>Interviews 				TBD 		October 23-24, 2012</a:t>
            </a:r>
          </a:p>
          <a:p>
            <a:r>
              <a:rPr lang="en-US" dirty="0">
                <a:solidFill>
                  <a:schemeClr val="bg1"/>
                </a:solidFill>
              </a:rPr>
              <a:t>Notice of Intent to Award 			N/A 		October 25, 2012</a:t>
            </a:r>
          </a:p>
          <a:p>
            <a:r>
              <a:rPr lang="en-US" dirty="0">
                <a:solidFill>
                  <a:schemeClr val="bg1"/>
                </a:solidFill>
              </a:rPr>
              <a:t>Transportation Board Approval 		N/A 		December 10, 2012</a:t>
            </a:r>
          </a:p>
          <a:p>
            <a:r>
              <a:rPr lang="en-US" dirty="0">
                <a:solidFill>
                  <a:schemeClr val="bg1"/>
                </a:solidFill>
              </a:rPr>
              <a:t>Notice of Award 				N/A 		December 12, 2012</a:t>
            </a:r>
          </a:p>
          <a:p>
            <a:r>
              <a:rPr lang="en-US" dirty="0">
                <a:solidFill>
                  <a:schemeClr val="bg1"/>
                </a:solidFill>
              </a:rPr>
              <a:t>Debriefing of Shortlisted Proposers 		TBD 		November 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7"/>
          <p:cNvSpPr txBox="1">
            <a:spLocks noChangeArrowheads="1"/>
          </p:cNvSpPr>
          <p:nvPr/>
        </p:nvSpPr>
        <p:spPr bwMode="auto">
          <a:xfrm>
            <a:off x="685800" y="452438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</a:rPr>
              <a:t>Your Questions Please… </a:t>
            </a:r>
          </a:p>
        </p:txBody>
      </p:sp>
      <p:sp>
        <p:nvSpPr>
          <p:cNvPr id="21507" name="AutoShape 5" descr="Z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AutoShape 9" descr="Z"/>
          <p:cNvSpPr>
            <a:spLocks noChangeAspect="1" noChangeArrowheads="1"/>
          </p:cNvSpPr>
          <p:nvPr/>
        </p:nvSpPr>
        <p:spPr bwMode="auto">
          <a:xfrm>
            <a:off x="3309938" y="2519363"/>
            <a:ext cx="2524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9" name="Picture 15" descr="Question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4400" y="1898584"/>
            <a:ext cx="6324600" cy="406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7"/>
          <p:cNvSpPr txBox="1">
            <a:spLocks noChangeArrowheads="1"/>
          </p:cNvSpPr>
          <p:nvPr/>
        </p:nvSpPr>
        <p:spPr bwMode="auto">
          <a:xfrm>
            <a:off x="1847850" y="3810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>
                <a:solidFill>
                  <a:srgbClr val="FFFF00"/>
                </a:solidFill>
              </a:rPr>
              <a:t>Project Purpose and Objective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123" name="Text Box 25"/>
          <p:cNvSpPr txBox="1">
            <a:spLocks noChangeArrowheads="1"/>
          </p:cNvSpPr>
          <p:nvPr/>
        </p:nvSpPr>
        <p:spPr bwMode="auto">
          <a:xfrm>
            <a:off x="228600" y="1724025"/>
            <a:ext cx="8763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Reconstructing the roadway pavement on each side of the tunnels</a:t>
            </a:r>
          </a:p>
          <a:p>
            <a:pPr marL="0" lvl="1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Rehabilitating and seismically </a:t>
            </a:r>
            <a:r>
              <a:rPr lang="en-US" sz="2400" dirty="0" err="1" smtClean="0">
                <a:solidFill>
                  <a:schemeClr val="bg1"/>
                </a:solidFill>
              </a:rPr>
              <a:t>retrofittng</a:t>
            </a:r>
            <a:r>
              <a:rPr lang="en-US" sz="2400" dirty="0" smtClean="0">
                <a:solidFill>
                  <a:schemeClr val="bg1"/>
                </a:solidFill>
              </a:rPr>
              <a:t> the four sets of Carlin Canyon Bridges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Repairing and upgrading the Carlin Tunnels, including improvements to the existing lighting in the Tunnels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Upgrade the ITS elements in the tunnel and the area.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7"/>
          <p:cNvSpPr txBox="1">
            <a:spLocks noChangeArrowheads="1"/>
          </p:cNvSpPr>
          <p:nvPr/>
        </p:nvSpPr>
        <p:spPr bwMode="auto">
          <a:xfrm>
            <a:off x="0" y="381000"/>
            <a:ext cx="908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</a:rPr>
              <a:t>Project Overview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1600200"/>
            <a:ext cx="8147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289300" y="3378200"/>
            <a:ext cx="3638550" cy="1574800"/>
          </a:xfrm>
          <a:custGeom>
            <a:avLst/>
            <a:gdLst>
              <a:gd name="connsiteX0" fmla="*/ 0 w 3638550"/>
              <a:gd name="connsiteY0" fmla="*/ 0 h 1574800"/>
              <a:gd name="connsiteX1" fmla="*/ 365125 w 3638550"/>
              <a:gd name="connsiteY1" fmla="*/ 263525 h 1574800"/>
              <a:gd name="connsiteX2" fmla="*/ 533400 w 3638550"/>
              <a:gd name="connsiteY2" fmla="*/ 377825 h 1574800"/>
              <a:gd name="connsiteX3" fmla="*/ 730250 w 3638550"/>
              <a:gd name="connsiteY3" fmla="*/ 504825 h 1574800"/>
              <a:gd name="connsiteX4" fmla="*/ 1104900 w 3638550"/>
              <a:gd name="connsiteY4" fmla="*/ 768350 h 1574800"/>
              <a:gd name="connsiteX5" fmla="*/ 1355725 w 3638550"/>
              <a:gd name="connsiteY5" fmla="*/ 920750 h 1574800"/>
              <a:gd name="connsiteX6" fmla="*/ 1457325 w 3638550"/>
              <a:gd name="connsiteY6" fmla="*/ 977900 h 1574800"/>
              <a:gd name="connsiteX7" fmla="*/ 1590675 w 3638550"/>
              <a:gd name="connsiteY7" fmla="*/ 1044575 h 1574800"/>
              <a:gd name="connsiteX8" fmla="*/ 1743075 w 3638550"/>
              <a:gd name="connsiteY8" fmla="*/ 1120775 h 1574800"/>
              <a:gd name="connsiteX9" fmla="*/ 1908175 w 3638550"/>
              <a:gd name="connsiteY9" fmla="*/ 1187450 h 1574800"/>
              <a:gd name="connsiteX10" fmla="*/ 2016125 w 3638550"/>
              <a:gd name="connsiteY10" fmla="*/ 1235075 h 1574800"/>
              <a:gd name="connsiteX11" fmla="*/ 2124075 w 3638550"/>
              <a:gd name="connsiteY11" fmla="*/ 1270000 h 1574800"/>
              <a:gd name="connsiteX12" fmla="*/ 2222500 w 3638550"/>
              <a:gd name="connsiteY12" fmla="*/ 1314450 h 1574800"/>
              <a:gd name="connsiteX13" fmla="*/ 2317750 w 3638550"/>
              <a:gd name="connsiteY13" fmla="*/ 1336675 h 1574800"/>
              <a:gd name="connsiteX14" fmla="*/ 2520950 w 3638550"/>
              <a:gd name="connsiteY14" fmla="*/ 1390650 h 1574800"/>
              <a:gd name="connsiteX15" fmla="*/ 2670175 w 3638550"/>
              <a:gd name="connsiteY15" fmla="*/ 1419225 h 1574800"/>
              <a:gd name="connsiteX16" fmla="*/ 2914650 w 3638550"/>
              <a:gd name="connsiteY16" fmla="*/ 1463675 h 1574800"/>
              <a:gd name="connsiteX17" fmla="*/ 3149600 w 3638550"/>
              <a:gd name="connsiteY17" fmla="*/ 1508125 h 1574800"/>
              <a:gd name="connsiteX18" fmla="*/ 3333750 w 3638550"/>
              <a:gd name="connsiteY18" fmla="*/ 1533525 h 1574800"/>
              <a:gd name="connsiteX19" fmla="*/ 3476625 w 3638550"/>
              <a:gd name="connsiteY19" fmla="*/ 1555750 h 1574800"/>
              <a:gd name="connsiteX20" fmla="*/ 3638550 w 3638550"/>
              <a:gd name="connsiteY20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8550" h="1574800">
                <a:moveTo>
                  <a:pt x="0" y="0"/>
                </a:moveTo>
                <a:lnTo>
                  <a:pt x="365125" y="263525"/>
                </a:lnTo>
                <a:cubicBezTo>
                  <a:pt x="454025" y="326496"/>
                  <a:pt x="472546" y="337608"/>
                  <a:pt x="533400" y="377825"/>
                </a:cubicBezTo>
                <a:cubicBezTo>
                  <a:pt x="594254" y="418042"/>
                  <a:pt x="635000" y="439738"/>
                  <a:pt x="730250" y="504825"/>
                </a:cubicBezTo>
                <a:cubicBezTo>
                  <a:pt x="825500" y="569913"/>
                  <a:pt x="1000654" y="699029"/>
                  <a:pt x="1104900" y="768350"/>
                </a:cubicBezTo>
                <a:cubicBezTo>
                  <a:pt x="1209146" y="837671"/>
                  <a:pt x="1296988" y="885825"/>
                  <a:pt x="1355725" y="920750"/>
                </a:cubicBezTo>
                <a:cubicBezTo>
                  <a:pt x="1414463" y="955675"/>
                  <a:pt x="1418167" y="957263"/>
                  <a:pt x="1457325" y="977900"/>
                </a:cubicBezTo>
                <a:cubicBezTo>
                  <a:pt x="1496483" y="998537"/>
                  <a:pt x="1590675" y="1044575"/>
                  <a:pt x="1590675" y="1044575"/>
                </a:cubicBezTo>
                <a:cubicBezTo>
                  <a:pt x="1638300" y="1068388"/>
                  <a:pt x="1690158" y="1096963"/>
                  <a:pt x="1743075" y="1120775"/>
                </a:cubicBezTo>
                <a:cubicBezTo>
                  <a:pt x="1795992" y="1144587"/>
                  <a:pt x="1862667" y="1168400"/>
                  <a:pt x="1908175" y="1187450"/>
                </a:cubicBezTo>
                <a:cubicBezTo>
                  <a:pt x="1953683" y="1206500"/>
                  <a:pt x="1980142" y="1221317"/>
                  <a:pt x="2016125" y="1235075"/>
                </a:cubicBezTo>
                <a:cubicBezTo>
                  <a:pt x="2052108" y="1248833"/>
                  <a:pt x="2089679" y="1256771"/>
                  <a:pt x="2124075" y="1270000"/>
                </a:cubicBezTo>
                <a:cubicBezTo>
                  <a:pt x="2158471" y="1283229"/>
                  <a:pt x="2190221" y="1303338"/>
                  <a:pt x="2222500" y="1314450"/>
                </a:cubicBezTo>
                <a:cubicBezTo>
                  <a:pt x="2254779" y="1325563"/>
                  <a:pt x="2268008" y="1323975"/>
                  <a:pt x="2317750" y="1336675"/>
                </a:cubicBezTo>
                <a:cubicBezTo>
                  <a:pt x="2367492" y="1349375"/>
                  <a:pt x="2462213" y="1376892"/>
                  <a:pt x="2520950" y="1390650"/>
                </a:cubicBezTo>
                <a:cubicBezTo>
                  <a:pt x="2579688" y="1404408"/>
                  <a:pt x="2670175" y="1419225"/>
                  <a:pt x="2670175" y="1419225"/>
                </a:cubicBezTo>
                <a:lnTo>
                  <a:pt x="2914650" y="1463675"/>
                </a:lnTo>
                <a:lnTo>
                  <a:pt x="3149600" y="1508125"/>
                </a:lnTo>
                <a:cubicBezTo>
                  <a:pt x="3219450" y="1519767"/>
                  <a:pt x="3333750" y="1533525"/>
                  <a:pt x="3333750" y="1533525"/>
                </a:cubicBezTo>
                <a:cubicBezTo>
                  <a:pt x="3388254" y="1541462"/>
                  <a:pt x="3425825" y="1548871"/>
                  <a:pt x="3476625" y="1555750"/>
                </a:cubicBezTo>
                <a:cubicBezTo>
                  <a:pt x="3527425" y="1562629"/>
                  <a:pt x="3638550" y="1574800"/>
                  <a:pt x="3638550" y="1574800"/>
                </a:cubicBezTo>
              </a:path>
            </a:pathLst>
          </a:custGeom>
          <a:ln w="762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95350" y="1895475"/>
            <a:ext cx="609600" cy="257175"/>
          </a:xfrm>
          <a:custGeom>
            <a:avLst/>
            <a:gdLst>
              <a:gd name="connsiteX0" fmla="*/ 0 w 609600"/>
              <a:gd name="connsiteY0" fmla="*/ 0 h 257175"/>
              <a:gd name="connsiteX1" fmla="*/ 174625 w 609600"/>
              <a:gd name="connsiteY1" fmla="*/ 66675 h 257175"/>
              <a:gd name="connsiteX2" fmla="*/ 292100 w 609600"/>
              <a:gd name="connsiteY2" fmla="*/ 114300 h 257175"/>
              <a:gd name="connsiteX3" fmla="*/ 374650 w 609600"/>
              <a:gd name="connsiteY3" fmla="*/ 149225 h 257175"/>
              <a:gd name="connsiteX4" fmla="*/ 463550 w 609600"/>
              <a:gd name="connsiteY4" fmla="*/ 187325 h 257175"/>
              <a:gd name="connsiteX5" fmla="*/ 542925 w 609600"/>
              <a:gd name="connsiteY5" fmla="*/ 225425 h 257175"/>
              <a:gd name="connsiteX6" fmla="*/ 609600 w 609600"/>
              <a:gd name="connsiteY6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" h="257175">
                <a:moveTo>
                  <a:pt x="0" y="0"/>
                </a:moveTo>
                <a:lnTo>
                  <a:pt x="174625" y="66675"/>
                </a:lnTo>
                <a:cubicBezTo>
                  <a:pt x="223308" y="85725"/>
                  <a:pt x="258763" y="100542"/>
                  <a:pt x="292100" y="114300"/>
                </a:cubicBezTo>
                <a:cubicBezTo>
                  <a:pt x="325437" y="128058"/>
                  <a:pt x="374650" y="149225"/>
                  <a:pt x="374650" y="149225"/>
                </a:cubicBezTo>
                <a:cubicBezTo>
                  <a:pt x="403225" y="161396"/>
                  <a:pt x="435504" y="174625"/>
                  <a:pt x="463550" y="187325"/>
                </a:cubicBezTo>
                <a:cubicBezTo>
                  <a:pt x="491596" y="200025"/>
                  <a:pt x="542925" y="225425"/>
                  <a:pt x="542925" y="225425"/>
                </a:cubicBezTo>
                <a:lnTo>
                  <a:pt x="609600" y="257175"/>
                </a:ln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27888" y="5005388"/>
            <a:ext cx="839787" cy="128587"/>
          </a:xfrm>
          <a:custGeom>
            <a:avLst/>
            <a:gdLst>
              <a:gd name="connsiteX0" fmla="*/ 0 w 840581"/>
              <a:gd name="connsiteY0" fmla="*/ 0 h 128587"/>
              <a:gd name="connsiteX1" fmla="*/ 145256 w 840581"/>
              <a:gd name="connsiteY1" fmla="*/ 23812 h 128587"/>
              <a:gd name="connsiteX2" fmla="*/ 254794 w 840581"/>
              <a:gd name="connsiteY2" fmla="*/ 40481 h 128587"/>
              <a:gd name="connsiteX3" fmla="*/ 378619 w 840581"/>
              <a:gd name="connsiteY3" fmla="*/ 59531 h 128587"/>
              <a:gd name="connsiteX4" fmla="*/ 461962 w 840581"/>
              <a:gd name="connsiteY4" fmla="*/ 71437 h 128587"/>
              <a:gd name="connsiteX5" fmla="*/ 583406 w 840581"/>
              <a:gd name="connsiteY5" fmla="*/ 90487 h 128587"/>
              <a:gd name="connsiteX6" fmla="*/ 683419 w 840581"/>
              <a:gd name="connsiteY6" fmla="*/ 102393 h 128587"/>
              <a:gd name="connsiteX7" fmla="*/ 764381 w 840581"/>
              <a:gd name="connsiteY7" fmla="*/ 119062 h 128587"/>
              <a:gd name="connsiteX8" fmla="*/ 807244 w 840581"/>
              <a:gd name="connsiteY8" fmla="*/ 126206 h 128587"/>
              <a:gd name="connsiteX9" fmla="*/ 840581 w 840581"/>
              <a:gd name="connsiteY9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581" h="128587">
                <a:moveTo>
                  <a:pt x="0" y="0"/>
                </a:moveTo>
                <a:lnTo>
                  <a:pt x="145256" y="23812"/>
                </a:lnTo>
                <a:lnTo>
                  <a:pt x="254794" y="40481"/>
                </a:lnTo>
                <a:lnTo>
                  <a:pt x="378619" y="59531"/>
                </a:lnTo>
                <a:lnTo>
                  <a:pt x="461962" y="71437"/>
                </a:lnTo>
                <a:lnTo>
                  <a:pt x="583406" y="90487"/>
                </a:lnTo>
                <a:cubicBezTo>
                  <a:pt x="620315" y="95646"/>
                  <a:pt x="653257" y="97631"/>
                  <a:pt x="683419" y="102393"/>
                </a:cubicBezTo>
                <a:cubicBezTo>
                  <a:pt x="713582" y="107156"/>
                  <a:pt x="743743" y="115093"/>
                  <a:pt x="764381" y="119062"/>
                </a:cubicBezTo>
                <a:cubicBezTo>
                  <a:pt x="785019" y="123031"/>
                  <a:pt x="794544" y="124619"/>
                  <a:pt x="807244" y="126206"/>
                </a:cubicBezTo>
                <a:cubicBezTo>
                  <a:pt x="819944" y="127793"/>
                  <a:pt x="835819" y="126206"/>
                  <a:pt x="840581" y="128587"/>
                </a:cubicBezTo>
              </a:path>
            </a:pathLst>
          </a:custGeom>
          <a:ln w="762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22413" y="2166938"/>
            <a:ext cx="306387" cy="195262"/>
          </a:xfrm>
          <a:custGeom>
            <a:avLst/>
            <a:gdLst>
              <a:gd name="connsiteX0" fmla="*/ 0 w 230981"/>
              <a:gd name="connsiteY0" fmla="*/ 0 h 140493"/>
              <a:gd name="connsiteX1" fmla="*/ 80962 w 230981"/>
              <a:gd name="connsiteY1" fmla="*/ 50006 h 140493"/>
              <a:gd name="connsiteX2" fmla="*/ 126206 w 230981"/>
              <a:gd name="connsiteY2" fmla="*/ 73818 h 140493"/>
              <a:gd name="connsiteX3" fmla="*/ 180975 w 230981"/>
              <a:gd name="connsiteY3" fmla="*/ 109537 h 140493"/>
              <a:gd name="connsiteX4" fmla="*/ 211931 w 230981"/>
              <a:gd name="connsiteY4" fmla="*/ 133350 h 140493"/>
              <a:gd name="connsiteX5" fmla="*/ 230981 w 230981"/>
              <a:gd name="connsiteY5" fmla="*/ 140493 h 14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81" h="140493">
                <a:moveTo>
                  <a:pt x="0" y="0"/>
                </a:moveTo>
                <a:cubicBezTo>
                  <a:pt x="29964" y="18851"/>
                  <a:pt x="59928" y="37703"/>
                  <a:pt x="80962" y="50006"/>
                </a:cubicBezTo>
                <a:cubicBezTo>
                  <a:pt x="101996" y="62309"/>
                  <a:pt x="109537" y="63896"/>
                  <a:pt x="126206" y="73818"/>
                </a:cubicBezTo>
                <a:cubicBezTo>
                  <a:pt x="142875" y="83740"/>
                  <a:pt x="166688" y="99615"/>
                  <a:pt x="180975" y="109537"/>
                </a:cubicBezTo>
                <a:cubicBezTo>
                  <a:pt x="195262" y="119459"/>
                  <a:pt x="203597" y="128191"/>
                  <a:pt x="211931" y="133350"/>
                </a:cubicBezTo>
                <a:cubicBezTo>
                  <a:pt x="220265" y="138509"/>
                  <a:pt x="230981" y="140493"/>
                  <a:pt x="230981" y="140493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71800" y="3170238"/>
            <a:ext cx="322263" cy="212725"/>
          </a:xfrm>
          <a:custGeom>
            <a:avLst/>
            <a:gdLst>
              <a:gd name="connsiteX0" fmla="*/ 0 w 321469"/>
              <a:gd name="connsiteY0" fmla="*/ 0 h 214312"/>
              <a:gd name="connsiteX1" fmla="*/ 102394 w 321469"/>
              <a:gd name="connsiteY1" fmla="*/ 64294 h 214312"/>
              <a:gd name="connsiteX2" fmla="*/ 159544 w 321469"/>
              <a:gd name="connsiteY2" fmla="*/ 102394 h 214312"/>
              <a:gd name="connsiteX3" fmla="*/ 219075 w 321469"/>
              <a:gd name="connsiteY3" fmla="*/ 138112 h 214312"/>
              <a:gd name="connsiteX4" fmla="*/ 269081 w 321469"/>
              <a:gd name="connsiteY4" fmla="*/ 176212 h 214312"/>
              <a:gd name="connsiteX5" fmla="*/ 309563 w 321469"/>
              <a:gd name="connsiteY5" fmla="*/ 207169 h 214312"/>
              <a:gd name="connsiteX6" fmla="*/ 321469 w 321469"/>
              <a:gd name="connsiteY6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69" h="214312">
                <a:moveTo>
                  <a:pt x="0" y="0"/>
                </a:moveTo>
                <a:lnTo>
                  <a:pt x="102394" y="64294"/>
                </a:lnTo>
                <a:cubicBezTo>
                  <a:pt x="128985" y="81360"/>
                  <a:pt x="140097" y="90091"/>
                  <a:pt x="159544" y="102394"/>
                </a:cubicBezTo>
                <a:cubicBezTo>
                  <a:pt x="178991" y="114697"/>
                  <a:pt x="200819" y="125809"/>
                  <a:pt x="219075" y="138112"/>
                </a:cubicBezTo>
                <a:cubicBezTo>
                  <a:pt x="237331" y="150415"/>
                  <a:pt x="269081" y="176212"/>
                  <a:pt x="269081" y="176212"/>
                </a:cubicBezTo>
                <a:cubicBezTo>
                  <a:pt x="284162" y="187722"/>
                  <a:pt x="300832" y="200819"/>
                  <a:pt x="309563" y="207169"/>
                </a:cubicBezTo>
                <a:cubicBezTo>
                  <a:pt x="318294" y="213519"/>
                  <a:pt x="319881" y="213915"/>
                  <a:pt x="321469" y="214312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34200" y="4954588"/>
            <a:ext cx="309563" cy="47625"/>
          </a:xfrm>
          <a:custGeom>
            <a:avLst/>
            <a:gdLst>
              <a:gd name="connsiteX0" fmla="*/ 0 w 309563"/>
              <a:gd name="connsiteY0" fmla="*/ 0 h 46832"/>
              <a:gd name="connsiteX1" fmla="*/ 178594 w 309563"/>
              <a:gd name="connsiteY1" fmla="*/ 23813 h 46832"/>
              <a:gd name="connsiteX2" fmla="*/ 285750 w 309563"/>
              <a:gd name="connsiteY2" fmla="*/ 40482 h 46832"/>
              <a:gd name="connsiteX3" fmla="*/ 309563 w 309563"/>
              <a:gd name="connsiteY3" fmla="*/ 42863 h 4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3" h="46832">
                <a:moveTo>
                  <a:pt x="0" y="0"/>
                </a:moveTo>
                <a:lnTo>
                  <a:pt x="178594" y="23813"/>
                </a:lnTo>
                <a:cubicBezTo>
                  <a:pt x="226219" y="30560"/>
                  <a:pt x="263922" y="37307"/>
                  <a:pt x="285750" y="40482"/>
                </a:cubicBezTo>
                <a:cubicBezTo>
                  <a:pt x="307578" y="43657"/>
                  <a:pt x="306388" y="46832"/>
                  <a:pt x="309563" y="42863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072438" y="5133975"/>
            <a:ext cx="317500" cy="39688"/>
          </a:xfrm>
          <a:custGeom>
            <a:avLst/>
            <a:gdLst>
              <a:gd name="connsiteX0" fmla="*/ 0 w 316706"/>
              <a:gd name="connsiteY0" fmla="*/ 0 h 39687"/>
              <a:gd name="connsiteX1" fmla="*/ 133350 w 316706"/>
              <a:gd name="connsiteY1" fmla="*/ 19050 h 39687"/>
              <a:gd name="connsiteX2" fmla="*/ 183356 w 316706"/>
              <a:gd name="connsiteY2" fmla="*/ 23813 h 39687"/>
              <a:gd name="connsiteX3" fmla="*/ 230981 w 316706"/>
              <a:gd name="connsiteY3" fmla="*/ 28575 h 39687"/>
              <a:gd name="connsiteX4" fmla="*/ 278606 w 316706"/>
              <a:gd name="connsiteY4" fmla="*/ 38100 h 39687"/>
              <a:gd name="connsiteX5" fmla="*/ 316706 w 316706"/>
              <a:gd name="connsiteY5" fmla="*/ 38100 h 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06" h="39687">
                <a:moveTo>
                  <a:pt x="0" y="0"/>
                </a:moveTo>
                <a:lnTo>
                  <a:pt x="133350" y="19050"/>
                </a:lnTo>
                <a:cubicBezTo>
                  <a:pt x="163909" y="23019"/>
                  <a:pt x="183356" y="23813"/>
                  <a:pt x="183356" y="23813"/>
                </a:cubicBezTo>
                <a:cubicBezTo>
                  <a:pt x="199628" y="25401"/>
                  <a:pt x="215106" y="26194"/>
                  <a:pt x="230981" y="28575"/>
                </a:cubicBezTo>
                <a:cubicBezTo>
                  <a:pt x="246856" y="30956"/>
                  <a:pt x="264319" y="36513"/>
                  <a:pt x="278606" y="38100"/>
                </a:cubicBezTo>
                <a:cubicBezTo>
                  <a:pt x="292893" y="39687"/>
                  <a:pt x="316706" y="38100"/>
                  <a:pt x="316706" y="3810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28800" y="2362200"/>
            <a:ext cx="1143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157" idx="1"/>
          </p:cNvCxnSpPr>
          <p:nvPr/>
        </p:nvCxnSpPr>
        <p:spPr>
          <a:xfrm flipH="1">
            <a:off x="914400" y="1754188"/>
            <a:ext cx="381000" cy="1508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TextBox 19"/>
          <p:cNvSpPr txBox="1">
            <a:spLocks noChangeArrowheads="1"/>
          </p:cNvSpPr>
          <p:nvPr/>
        </p:nvSpPr>
        <p:spPr bwMode="auto">
          <a:xfrm>
            <a:off x="1295400" y="1600200"/>
            <a:ext cx="1250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Begin Project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077200" y="5180013"/>
            <a:ext cx="304800" cy="306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TextBox 23"/>
          <p:cNvSpPr txBox="1">
            <a:spLocks noChangeArrowheads="1"/>
          </p:cNvSpPr>
          <p:nvPr/>
        </p:nvSpPr>
        <p:spPr bwMode="auto">
          <a:xfrm>
            <a:off x="6934200" y="5334000"/>
            <a:ext cx="1111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End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7"/>
          <p:cNvSpPr txBox="1">
            <a:spLocks noChangeArrowheads="1"/>
          </p:cNvSpPr>
          <p:nvPr/>
        </p:nvSpPr>
        <p:spPr bwMode="auto">
          <a:xfrm>
            <a:off x="685800" y="381000"/>
            <a:ext cx="8401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Roadway Pavement Reconstruction</a:t>
            </a:r>
          </a:p>
        </p:txBody>
      </p:sp>
      <p:sp>
        <p:nvSpPr>
          <p:cNvPr id="7171" name="Text Box 25"/>
          <p:cNvSpPr txBox="1">
            <a:spLocks noChangeArrowheads="1"/>
          </p:cNvSpPr>
          <p:nvPr/>
        </p:nvSpPr>
        <p:spPr bwMode="auto">
          <a:xfrm>
            <a:off x="228600" y="1371600"/>
            <a:ext cx="87630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Concrete Pavement was constructed in 1995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Slabs have developed significant and continuous cracking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Repairs, such as crack stitching techniques, have been unsuccessful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 u="sng">
                <a:solidFill>
                  <a:schemeClr val="bg1"/>
                </a:solidFill>
              </a:rPr>
              <a:t> Recommendation</a:t>
            </a:r>
            <a:r>
              <a:rPr lang="en-US" sz="2400" i="1">
                <a:solidFill>
                  <a:schemeClr val="bg1"/>
                </a:solidFill>
              </a:rPr>
              <a:t>:   Replace concrete pavement with PBS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4419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7"/>
          <p:cNvSpPr txBox="1">
            <a:spLocks noChangeArrowheads="1"/>
          </p:cNvSpPr>
          <p:nvPr/>
        </p:nvSpPr>
        <p:spPr bwMode="auto">
          <a:xfrm>
            <a:off x="152400" y="490538"/>
            <a:ext cx="8934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Carlin Canyon Bridges</a:t>
            </a:r>
          </a:p>
        </p:txBody>
      </p:sp>
      <p:sp>
        <p:nvSpPr>
          <p:cNvPr id="8195" name="Text Box 25"/>
          <p:cNvSpPr txBox="1">
            <a:spLocks noChangeArrowheads="1"/>
          </p:cNvSpPr>
          <p:nvPr/>
        </p:nvSpPr>
        <p:spPr bwMode="auto">
          <a:xfrm>
            <a:off x="228600" y="3886200"/>
            <a:ext cx="8763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.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457200" y="1295400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8 Bridges require Rehabilitation and Seismic Retrofitting</a:t>
            </a:r>
          </a:p>
          <a:p>
            <a:pPr lvl="2"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3-span, 3 steel I-girders</a:t>
            </a:r>
          </a:p>
          <a:p>
            <a:pPr lvl="2"/>
            <a:endParaRPr lang="en-US" sz="2400" i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 Significantly Cracked and Spalled bridge deck overhangs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70288"/>
            <a:ext cx="3421063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33400" y="3886200"/>
            <a:ext cx="51816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Steel girders and diaphragms exhibit localized paint failures</a:t>
            </a:r>
          </a:p>
          <a:p>
            <a:pPr>
              <a:buFontTx/>
              <a:buChar char="•"/>
            </a:pPr>
            <a:endParaRPr lang="en-US" sz="2400" i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Paint assumed to contain lead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7"/>
          <p:cNvSpPr txBox="1">
            <a:spLocks noChangeArrowheads="1"/>
          </p:cNvSpPr>
          <p:nvPr/>
        </p:nvSpPr>
        <p:spPr bwMode="auto">
          <a:xfrm>
            <a:off x="152400" y="490538"/>
            <a:ext cx="8934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Carlin Canyon Bridges</a:t>
            </a:r>
          </a:p>
        </p:txBody>
      </p:sp>
      <p:sp>
        <p:nvSpPr>
          <p:cNvPr id="9219" name="Text Box 25"/>
          <p:cNvSpPr txBox="1">
            <a:spLocks noChangeArrowheads="1"/>
          </p:cNvSpPr>
          <p:nvPr/>
        </p:nvSpPr>
        <p:spPr bwMode="auto">
          <a:xfrm>
            <a:off x="228600" y="3886200"/>
            <a:ext cx="8763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.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57200" y="1295400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i="1" u="sng">
                <a:solidFill>
                  <a:schemeClr val="bg1"/>
                </a:solidFill>
              </a:rPr>
              <a:t>Rehab Recommendations</a:t>
            </a:r>
            <a:r>
              <a:rPr lang="en-US" sz="2600">
                <a:solidFill>
                  <a:schemeClr val="bg1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400" i="1">
                <a:solidFill>
                  <a:schemeClr val="bg1"/>
                </a:solidFill>
              </a:rPr>
              <a:t>Replace Bridge Deck Wearing Surface</a:t>
            </a:r>
          </a:p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 Replace Bridge Rails</a:t>
            </a:r>
          </a:p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 Replace Approach Slabs</a:t>
            </a:r>
          </a:p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 Replace Expansion and relief joints</a:t>
            </a:r>
          </a:p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 Remove Lead-based Paint</a:t>
            </a:r>
          </a:p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 Re-paint Superstructure</a:t>
            </a:r>
          </a:p>
          <a:p>
            <a:pPr lvl="2"/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43400"/>
            <a:ext cx="2895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81400"/>
            <a:ext cx="330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7"/>
          <p:cNvSpPr txBox="1">
            <a:spLocks noChangeArrowheads="1"/>
          </p:cNvSpPr>
          <p:nvPr/>
        </p:nvSpPr>
        <p:spPr bwMode="auto">
          <a:xfrm>
            <a:off x="152400" y="490538"/>
            <a:ext cx="8934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Carlin Canyon Bridges Seismic Retrofit</a:t>
            </a:r>
          </a:p>
        </p:txBody>
      </p:sp>
      <p:sp>
        <p:nvSpPr>
          <p:cNvPr id="10243" name="Text Box 25"/>
          <p:cNvSpPr txBox="1">
            <a:spLocks noChangeArrowheads="1"/>
          </p:cNvSpPr>
          <p:nvPr/>
        </p:nvSpPr>
        <p:spPr bwMode="auto">
          <a:xfrm>
            <a:off x="228600" y="3886200"/>
            <a:ext cx="8763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.</a:t>
            </a: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457200" y="1295400"/>
            <a:ext cx="78486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solidFill>
                  <a:schemeClr val="bg1"/>
                </a:solidFill>
              </a:rPr>
              <a:t>Structures need to be upgraded to meet FHWA seismic performance level criteria for life Safety</a:t>
            </a:r>
            <a:endParaRPr lang="en-US" sz="2400" i="1" u="sng">
              <a:solidFill>
                <a:schemeClr val="bg1"/>
              </a:solidFill>
            </a:endParaRPr>
          </a:p>
          <a:p>
            <a:r>
              <a:rPr lang="en-US" sz="2600" i="1" u="sng">
                <a:solidFill>
                  <a:schemeClr val="bg1"/>
                </a:solidFill>
              </a:rPr>
              <a:t>Recommendations</a:t>
            </a:r>
            <a:r>
              <a:rPr lang="en-US" sz="2600">
                <a:solidFill>
                  <a:schemeClr val="bg1"/>
                </a:solidFill>
              </a:rPr>
              <a:t>: Seismic Isolation Bearing</a:t>
            </a:r>
          </a:p>
          <a:p>
            <a:pPr>
              <a:buFontTx/>
              <a:buChar char="•"/>
            </a:pP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400" i="1">
                <a:solidFill>
                  <a:schemeClr val="bg1"/>
                </a:solidFill>
              </a:rPr>
              <a:t>Replace existing steel bearings with seismic isolation bearings</a:t>
            </a:r>
          </a:p>
          <a:p>
            <a:pPr>
              <a:buFontTx/>
              <a:buChar char="•"/>
            </a:pPr>
            <a:r>
              <a:rPr lang="en-US" sz="2400" i="1">
                <a:solidFill>
                  <a:schemeClr val="bg1"/>
                </a:solidFill>
              </a:rPr>
              <a:t> This option avoids work next to the river and retrofitting existing pier footings</a:t>
            </a:r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213225"/>
            <a:ext cx="3429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7"/>
          <p:cNvSpPr txBox="1">
            <a:spLocks noChangeArrowheads="1"/>
          </p:cNvSpPr>
          <p:nvPr/>
        </p:nvSpPr>
        <p:spPr bwMode="auto">
          <a:xfrm>
            <a:off x="685800" y="381000"/>
            <a:ext cx="8401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Carlin Tunnels Repair and Upgrade</a:t>
            </a:r>
          </a:p>
        </p:txBody>
      </p:sp>
      <p:sp>
        <p:nvSpPr>
          <p:cNvPr id="11267" name="Text Box 25"/>
          <p:cNvSpPr txBox="1">
            <a:spLocks noChangeArrowheads="1"/>
          </p:cNvSpPr>
          <p:nvPr/>
        </p:nvSpPr>
        <p:spPr bwMode="auto">
          <a:xfrm>
            <a:off x="228600" y="1550988"/>
            <a:ext cx="87630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Original Construction in 1972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Alkali-silica Reactivity (ASR) is present in the tunnels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Extensive deterioration of pavement section and safety walks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Deterioration of portal headwalls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Tunnel Lighting is insufficient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Slope stability concerns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352800"/>
            <a:ext cx="2971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7"/>
          <p:cNvSpPr txBox="1">
            <a:spLocks noChangeArrowheads="1"/>
          </p:cNvSpPr>
          <p:nvPr/>
        </p:nvSpPr>
        <p:spPr bwMode="auto">
          <a:xfrm>
            <a:off x="685800" y="381000"/>
            <a:ext cx="8401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Carlin Tunnels Repair and Upgrade</a:t>
            </a:r>
          </a:p>
        </p:txBody>
      </p:sp>
      <p:sp>
        <p:nvSpPr>
          <p:cNvPr id="12291" name="Text Box 25"/>
          <p:cNvSpPr txBox="1">
            <a:spLocks noChangeArrowheads="1"/>
          </p:cNvSpPr>
          <p:nvPr/>
        </p:nvSpPr>
        <p:spPr bwMode="auto">
          <a:xfrm>
            <a:off x="228600" y="1371600"/>
            <a:ext cx="8763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en-US" sz="2400" i="1" u="sng">
                <a:solidFill>
                  <a:schemeClr val="bg1"/>
                </a:solidFill>
              </a:rPr>
              <a:t>Recommendations</a:t>
            </a:r>
            <a:r>
              <a:rPr lang="en-US" sz="2400" i="1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2400" i="1">
              <a:solidFill>
                <a:schemeClr val="bg1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1981200"/>
            <a:ext cx="5419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770</Words>
  <Application>Microsoft Office PowerPoint</Application>
  <PresentationFormat>On-screen Show (4:3)</PresentationFormat>
  <Paragraphs>140</Paragraphs>
  <Slides>18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Visio</vt:lpstr>
      <vt:lpstr>I-80 Carlin Tunnels Project        NDOT District III  2012 I-80 Coalition Meeting September 25,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WSA</dc:creator>
  <cp:lastModifiedBy>Haase, Deanna</cp:lastModifiedBy>
  <cp:revision>114</cp:revision>
  <dcterms:created xsi:type="dcterms:W3CDTF">2009-01-22T15:25:45Z</dcterms:created>
  <dcterms:modified xsi:type="dcterms:W3CDTF">2012-09-25T15:14:58Z</dcterms:modified>
</cp:coreProperties>
</file>